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6" r:id="rId4"/>
    <p:sldId id="277" r:id="rId5"/>
    <p:sldId id="267" r:id="rId6"/>
    <p:sldId id="268" r:id="rId7"/>
    <p:sldId id="283" r:id="rId8"/>
    <p:sldId id="269" r:id="rId9"/>
    <p:sldId id="285" r:id="rId10"/>
    <p:sldId id="280" r:id="rId11"/>
    <p:sldId id="281" r:id="rId12"/>
    <p:sldId id="284" r:id="rId13"/>
    <p:sldId id="282" r:id="rId14"/>
    <p:sldId id="270" r:id="rId15"/>
    <p:sldId id="279" r:id="rId16"/>
    <p:sldId id="271" r:id="rId17"/>
    <p:sldId id="272" r:id="rId18"/>
    <p:sldId id="273" r:id="rId19"/>
    <p:sldId id="274" r:id="rId20"/>
    <p:sldId id="288" r:id="rId21"/>
    <p:sldId id="275" r:id="rId22"/>
    <p:sldId id="276" r:id="rId23"/>
    <p:sldId id="278" r:id="rId24"/>
    <p:sldId id="28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FB43-7B64-4E57-9FCB-A41E1D149CDB}" type="datetimeFigureOut">
              <a:rPr lang="it-IT" smtClean="0"/>
              <a:t>13/04/2018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7D49-78F0-422B-94C4-F6DC0657EE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77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7D49-78F0-422B-94C4-F6DC0657EE3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8B10-F80F-4C19-99E7-CC50AB3D5268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0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7D8D-DE18-4BE9-A249-1B1972446162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32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A033-9551-4F69-A336-EED0F6652B60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8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51EE-F9AD-4F40-BC70-EC0C9F2081D3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3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EDD4-5C5A-4535-BFC0-50DB17516F03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A066-6921-4179-99EC-8E78BFFFB560}" type="datetime1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8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294A-3AFD-4A5C-A1CF-8201994E9650}" type="datetime1">
              <a:rPr lang="it-IT" smtClean="0"/>
              <a:t>13/04/2018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68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75-11C4-4F9C-B3D2-7EF3D0935E15}" type="datetime1">
              <a:rPr lang="it-IT" smtClean="0"/>
              <a:t>13/04/2018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9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AEA3-81B4-4FC5-9EA5-7FDDB6D9AC1E}" type="datetime1">
              <a:rPr lang="it-IT" smtClean="0"/>
              <a:t>13/04/2018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69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A4B3-3596-4BE8-BEB6-178D1588E413}" type="datetime1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36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915B-09AF-4FB5-A618-A1C0A1D80634}" type="datetime1">
              <a:rPr lang="it-IT" smtClean="0"/>
              <a:t>13/04/2018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1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6C7B-D868-4669-B76B-ADA59CEC7786}" type="datetime1">
              <a:rPr lang="it-IT" smtClean="0"/>
              <a:t>13/04/2018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5985-A245-44FA-BE47-C0278BEC9C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49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ikZgUHJys2s" TargetMode="Externa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2%D0%B0%D0%BB%D0%B8%D1%8F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s://ru.wikipedia.org/wiki/%D0%A5%D1%83%D0%B4%D0%BE%D0%B6%D0%BD%D0%B8%D0%B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3.jpeg"/><Relationship Id="rId21" Type="http://schemas.openxmlformats.org/officeDocument/2006/relationships/image" Target="../media/image11.jpeg"/><Relationship Id="rId7" Type="http://schemas.openxmlformats.org/officeDocument/2006/relationships/image" Target="../media/image17.jpg"/><Relationship Id="rId12" Type="http://schemas.openxmlformats.org/officeDocument/2006/relationships/image" Target="../media/image6.jpg"/><Relationship Id="rId17" Type="http://schemas.openxmlformats.org/officeDocument/2006/relationships/image" Target="../media/image25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19" Type="http://schemas.openxmlformats.org/officeDocument/2006/relationships/image" Target="../media/image27.jpeg"/><Relationship Id="rId4" Type="http://schemas.openxmlformats.org/officeDocument/2006/relationships/image" Target="../media/image14.jpg"/><Relationship Id="rId9" Type="http://schemas.openxmlformats.org/officeDocument/2006/relationships/image" Target="../media/image3.jpg"/><Relationship Id="rId1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v0QcsRtIQ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www.youtube.com/watch?v=sWvFXnIm_O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youtube.com/watch?v=O4JwHWlVul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MWG-aCLx1h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gi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8.jpeg"/><Relationship Id="rId10" Type="http://schemas.openxmlformats.org/officeDocument/2006/relationships/image" Target="../media/image11.jpeg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8" y="4398896"/>
            <a:ext cx="3586842" cy="2438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1931843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9163"/>
            <a:ext cx="3234407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7" y="4398896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7" y="4398896"/>
            <a:ext cx="1853430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02285"/>
            <a:ext cx="2743201" cy="7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profess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39" y="752619"/>
            <a:ext cx="5524788" cy="39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14255" y="5084618"/>
            <a:ext cx="49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Georgia" panose="02040502050405020303" pitchFamily="18" charset="0"/>
              </a:rPr>
              <a:t>PROFESSORE</a:t>
            </a:r>
            <a:endParaRPr lang="it-IT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STUD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57" y="714519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70218" y="6012873"/>
            <a:ext cx="403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Georgia" panose="02040502050405020303" pitchFamily="18" charset="0"/>
              </a:rPr>
              <a:t>STUDENTE</a:t>
            </a:r>
            <a:endParaRPr lang="it-IT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DOT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166254"/>
            <a:ext cx="3488170" cy="64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39345" y="2341418"/>
            <a:ext cx="495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Georgia" panose="02040502050405020303" pitchFamily="18" charset="0"/>
              </a:rPr>
              <a:t>DOTTORE</a:t>
            </a:r>
            <a:endParaRPr lang="it-IT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AUTOB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369596"/>
            <a:ext cx="6580910" cy="49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13018" y="5666509"/>
            <a:ext cx="433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Georgia" panose="02040502050405020303" pitchFamily="18" charset="0"/>
              </a:rPr>
              <a:t>AUTOBUS</a:t>
            </a:r>
            <a:endParaRPr lang="it-IT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Risultati immagini per ferra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929" y="609167"/>
            <a:ext cx="7996325" cy="400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3732515" y="4865315"/>
            <a:ext cx="5024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MACCHINA / AUTOMOBILE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it/c/c6/Milano_Palazzo_Banca_d%27It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21" y="942108"/>
            <a:ext cx="6862573" cy="43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85855" y="5763491"/>
            <a:ext cx="300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Georgia" panose="02040502050405020303" pitchFamily="18" charset="0"/>
              </a:rPr>
              <a:t>BANCA</a:t>
            </a:r>
            <a:endParaRPr lang="it-IT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benign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4813" y="415638"/>
            <a:ext cx="3950713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134180" y="114743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ATTORE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59" y="415638"/>
            <a:ext cx="4246688" cy="3180917"/>
          </a:xfrm>
          <a:prstGeom prst="rect">
            <a:avLst/>
          </a:prstGeom>
        </p:spPr>
      </p:pic>
      <p:pic>
        <p:nvPicPr>
          <p:cNvPr id="5" name="Picture 4" descr="Risultati immagini per SOR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26" y="1018091"/>
            <a:ext cx="2705607" cy="40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788975" y="5917071"/>
            <a:ext cx="4799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https://www.youtube.com/watch?v=ikZgUHJys2s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museo uffiz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95" y="180110"/>
            <a:ext cx="5719651" cy="399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248595" y="5821279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it-IT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35" y="1184563"/>
            <a:ext cx="5754255" cy="44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sultati immagini per teatro la scal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7" y="180110"/>
            <a:ext cx="5264728" cy="40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346264" y="6123710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TEATRO</a:t>
            </a:r>
            <a:endParaRPr lang="it-IT" sz="2800" dirty="0"/>
          </a:p>
        </p:txBody>
      </p:sp>
      <p:pic>
        <p:nvPicPr>
          <p:cNvPr id="3074" name="Picture 2" descr="Risultati immagini per teatro la sca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1918422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Предполагаемый Автопортрет Леонардо да Винч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551" y="1227199"/>
            <a:ext cx="3894860" cy="55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-471055" y="26870"/>
            <a:ext cx="7730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Италия"/>
              </a:rPr>
              <a:t>итальянский</a:t>
            </a:r>
            <a:r>
              <a:rPr lang="it-IT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400" u="sng" dirty="0" err="1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Художник"/>
              </a:rPr>
              <a:t>художник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it-IT" sz="240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INGEGNERE – SCULTORE – ARCHITETTO</a:t>
            </a:r>
            <a:endParaRPr lang="it-IT" sz="2400" dirty="0"/>
          </a:p>
        </p:txBody>
      </p:sp>
      <p:pic>
        <p:nvPicPr>
          <p:cNvPr id="5122" name="Picture 2" descr="Risultati immagini per invenzioni di leonardo da vin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1" y="3818659"/>
            <a:ext cx="5238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magine correl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15" y="26870"/>
            <a:ext cx="4935682" cy="37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16" y="-5629"/>
            <a:ext cx="5953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6629" y="145310"/>
            <a:ext cx="1892773" cy="10646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27" y="0"/>
            <a:ext cx="1700043" cy="9221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2" y="993775"/>
            <a:ext cx="1541813" cy="8993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1" y="35172"/>
            <a:ext cx="1662371" cy="9278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32" y="1560485"/>
            <a:ext cx="1495201" cy="8739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82" y="1964748"/>
            <a:ext cx="1473234" cy="8610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10" y="2364503"/>
            <a:ext cx="1585814" cy="9061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48" y="2639968"/>
            <a:ext cx="1625600" cy="10148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19" y="4285405"/>
            <a:ext cx="1122629" cy="8419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5" y="3716812"/>
            <a:ext cx="1955298" cy="11371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88" y="5566094"/>
            <a:ext cx="1968983" cy="125513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5" y="5211016"/>
            <a:ext cx="2199941" cy="146662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56" y="3972969"/>
            <a:ext cx="1567543" cy="104241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7041520" y="52827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DOLOMITI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893016" y="147238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VENEZIA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197516" y="1541015"/>
            <a:ext cx="9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RIMINI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653906" y="2653287"/>
            <a:ext cx="178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UMBRIA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974836" y="297373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TOSCANA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77757" y="67149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MILANO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-14678" y="92615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LAGO DI GARDA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2186" y="1954728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CINQUE TERRE</a:t>
            </a:r>
            <a:endParaRPr lang="it-IT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704285" y="3371423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ROMA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458919" y="4000517"/>
            <a:ext cx="11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NAPOLI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309991" y="5183211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SARDEGNA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8628868" y="5594436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SICILIA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9604860" y="3992647"/>
            <a:ext cx="184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PUGLIA</a:t>
            </a:r>
            <a:endParaRPr lang="it-IT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034">
            <a:off x="2049700" y="393282"/>
            <a:ext cx="1230107" cy="821303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779">
            <a:off x="10351325" y="2701494"/>
            <a:ext cx="1317501" cy="859011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70" y="3077987"/>
            <a:ext cx="1161425" cy="774818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493" y="4848018"/>
            <a:ext cx="1397126" cy="1047845"/>
          </a:xfrm>
          <a:prstGeom prst="rect">
            <a:avLst/>
          </a:prstGeom>
        </p:spPr>
      </p:pic>
      <p:pic>
        <p:nvPicPr>
          <p:cNvPr id="2" name="Picture 2" descr="Risultati immagini per verona cosa veder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20" y="1188931"/>
            <a:ext cx="1964207" cy="11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625205" y="1881635"/>
            <a:ext cx="139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VERONA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dante alighi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48" y="152399"/>
            <a:ext cx="6053794" cy="53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352800" y="5902036"/>
            <a:ext cx="545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Georgia" panose="02040502050405020303" pitchFamily="18" charset="0"/>
              </a:rPr>
              <a:t>POETA</a:t>
            </a:r>
            <a:endParaRPr lang="it-IT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45" y="847496"/>
            <a:ext cx="6885710" cy="48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948104" y="6098371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MARE</a:t>
            </a:r>
            <a:endParaRPr lang="it-IT" sz="2800" dirty="0"/>
          </a:p>
        </p:txBody>
      </p:sp>
      <p:pic>
        <p:nvPicPr>
          <p:cNvPr id="614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21" y="318655"/>
            <a:ext cx="5274030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0625" y="249383"/>
            <a:ext cx="3857193" cy="54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458530" y="5721927"/>
            <a:ext cx="1106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VINO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310869" y="6245147"/>
            <a:ext cx="4858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https://www.youtube.com/watch?v=xnv0QcsRtIQ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61171" y="5662044"/>
            <a:ext cx="290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PIGIATURA!!</a:t>
            </a:r>
            <a:endParaRPr lang="it-IT" sz="2400" b="1" dirty="0"/>
          </a:p>
        </p:txBody>
      </p:sp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3" y="1643804"/>
            <a:ext cx="3560159" cy="23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409" y="1643804"/>
            <a:ext cx="2986583" cy="23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04902" y="-175829"/>
            <a:ext cx="681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BALLIAMO CON I GESTI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07953" y="704119"/>
            <a:ext cx="41009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zonapro"/>
              </a:rPr>
              <a:t>Dormire: </a:t>
            </a:r>
            <a:r>
              <a:rPr lang="ru-RU" sz="2400" b="1" dirty="0">
                <a:latin typeface="zonapro"/>
              </a:rPr>
              <a:t>спать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Salutare: </a:t>
            </a:r>
            <a:r>
              <a:rPr lang="ru-RU" sz="2400" b="1" dirty="0">
                <a:latin typeface="zonapro"/>
              </a:rPr>
              <a:t>приветствовать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Autostop: </a:t>
            </a:r>
            <a:r>
              <a:rPr lang="ru-RU" sz="2400" b="1" dirty="0">
                <a:latin typeface="zonapro"/>
              </a:rPr>
              <a:t>автостоп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Starnuto: </a:t>
            </a:r>
            <a:r>
              <a:rPr lang="ru-RU" sz="2400" b="1" dirty="0">
                <a:latin typeface="zonapro"/>
              </a:rPr>
              <a:t>чиханье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Camminare: </a:t>
            </a:r>
            <a:r>
              <a:rPr lang="ru-RU" sz="2400" b="1" dirty="0">
                <a:latin typeface="zonapro"/>
              </a:rPr>
              <a:t>ходить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Nuotare: </a:t>
            </a:r>
            <a:r>
              <a:rPr lang="ru-RU" sz="2400" b="1" dirty="0">
                <a:latin typeface="zonapro"/>
              </a:rPr>
              <a:t>плавать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Sciare: </a:t>
            </a:r>
            <a:r>
              <a:rPr lang="ru-RU" sz="2400" b="1" dirty="0">
                <a:latin typeface="zonapro"/>
              </a:rPr>
              <a:t>ходить на лыжах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Spray: </a:t>
            </a:r>
            <a:r>
              <a:rPr lang="ru-RU" sz="2400" b="1" dirty="0">
                <a:latin typeface="zonapro"/>
              </a:rPr>
              <a:t>спрей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Macho: </a:t>
            </a:r>
            <a:r>
              <a:rPr lang="ru-RU" sz="2400" b="1" dirty="0">
                <a:latin typeface="zonapro"/>
              </a:rPr>
              <a:t>мачо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Clacson: </a:t>
            </a:r>
            <a:r>
              <a:rPr lang="ru-RU" sz="2400" b="1" dirty="0">
                <a:latin typeface="zonapro"/>
              </a:rPr>
              <a:t>клаксон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Campana: </a:t>
            </a:r>
            <a:r>
              <a:rPr lang="ru-RU" sz="2400" b="1" dirty="0">
                <a:latin typeface="zonapro"/>
              </a:rPr>
              <a:t>колокольчик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Ok: </a:t>
            </a:r>
            <a:r>
              <a:rPr lang="ru-RU" sz="2400" b="1" dirty="0" smtClean="0">
                <a:latin typeface="zonapro"/>
              </a:rPr>
              <a:t>ок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Baciare: </a:t>
            </a:r>
            <a:r>
              <a:rPr lang="ru-RU" sz="2400" b="1" dirty="0" smtClean="0">
                <a:latin typeface="zonapro"/>
              </a:rPr>
              <a:t>целовать</a:t>
            </a:r>
          </a:p>
          <a:p>
            <a:r>
              <a:rPr lang="it-IT" sz="2400" b="1" dirty="0" smtClean="0">
                <a:latin typeface="zonapro"/>
              </a:rPr>
              <a:t>Capelli: </a:t>
            </a:r>
            <a:r>
              <a:rPr lang="ru-RU" sz="2400" b="1" dirty="0">
                <a:latin typeface="zonapro"/>
              </a:rPr>
              <a:t>волосы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smtClean="0">
                <a:latin typeface="zonapro"/>
              </a:rPr>
              <a:t>saluti</a:t>
            </a:r>
            <a:r>
              <a:rPr lang="it-IT" sz="2400" b="1" dirty="0">
                <a:latin typeface="zonapro"/>
              </a:rPr>
              <a:t>, </a:t>
            </a:r>
            <a:r>
              <a:rPr lang="it-IT" sz="2400" b="1" dirty="0" smtClean="0">
                <a:latin typeface="zonapro"/>
              </a:rPr>
              <a:t>saluti: </a:t>
            </a:r>
            <a:r>
              <a:rPr lang="ru-RU" sz="2400" b="1" dirty="0" smtClean="0">
                <a:latin typeface="zonapro"/>
              </a:rPr>
              <a:t>приветы</a:t>
            </a:r>
            <a:endParaRPr lang="it-IT" sz="2400" b="1" dirty="0" smtClean="0">
              <a:latin typeface="zonapro"/>
            </a:endParaRPr>
          </a:p>
          <a:p>
            <a:r>
              <a:rPr lang="it-IT" sz="2400" b="1" dirty="0" err="1" smtClean="0">
                <a:latin typeface="zonapro"/>
              </a:rPr>
              <a:t>superman</a:t>
            </a:r>
            <a:r>
              <a:rPr lang="it-IT" sz="2400" b="1" dirty="0" smtClean="0">
                <a:latin typeface="zonapro"/>
              </a:rPr>
              <a:t>! </a:t>
            </a:r>
            <a:r>
              <a:rPr lang="ru-RU" sz="2400" b="1" dirty="0">
                <a:latin typeface="zonapro"/>
              </a:rPr>
              <a:t>супермен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4002744" y="6212015"/>
            <a:ext cx="501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https://www.youtube.com/watch?v=sWvFXnIm_OY</a:t>
            </a:r>
            <a:endParaRPr lang="it-IT" dirty="0"/>
          </a:p>
        </p:txBody>
      </p:sp>
      <p:pic>
        <p:nvPicPr>
          <p:cNvPr id="1026" name="Picture 2" descr="Risultati immagini per gioca jou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99" y="807752"/>
            <a:ext cx="6456218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0994" y="6114036"/>
            <a:ext cx="498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https://www.youtube.com/watch?v=O4JwHWlVul4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33600" y="429491"/>
            <a:ext cx="7966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00B050"/>
                </a:solidFill>
              </a:rPr>
              <a:t>SONO UN</a:t>
            </a:r>
            <a:r>
              <a:rPr lang="it-IT" sz="4800" b="1" dirty="0" smtClean="0"/>
              <a:t> </a:t>
            </a:r>
            <a:r>
              <a:rPr lang="it-IT" sz="4800" b="1" dirty="0" smtClean="0">
                <a:solidFill>
                  <a:srgbClr val="00B050"/>
                </a:solidFill>
              </a:rPr>
              <a:t>ITALIANO, 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</a:rPr>
              <a:t>UN ITALIANO VERO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andiera d'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3" y="2235238"/>
            <a:ext cx="5053734" cy="33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04509" y="5754377"/>
            <a:ext cx="288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TOTO CUTUGNO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5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06447" y="0"/>
            <a:ext cx="4730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PRESENTAZIONI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14211" y="710470"/>
            <a:ext cx="5465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Io mi chiamo Veronica</a:t>
            </a:r>
          </a:p>
          <a:p>
            <a:pPr algn="ctr"/>
            <a:r>
              <a:rPr lang="it-IT" sz="3200" dirty="0" smtClean="0"/>
              <a:t>Sono Italiana</a:t>
            </a:r>
          </a:p>
          <a:p>
            <a:pPr algn="ctr"/>
            <a:r>
              <a:rPr lang="it-IT" sz="3200" dirty="0" smtClean="0"/>
              <a:t>Vivo in Toscana, vicino Firenze</a:t>
            </a:r>
            <a:endParaRPr lang="it-IT" sz="3200" dirty="0"/>
          </a:p>
        </p:txBody>
      </p:sp>
      <p:pic>
        <p:nvPicPr>
          <p:cNvPr id="7" name="Immagine 6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81" y="2514946"/>
            <a:ext cx="4445000" cy="25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64" y="4554239"/>
            <a:ext cx="3204681" cy="20484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carta d'identità italiana da compi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25237"/>
            <a:ext cx="5947255" cy="46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3" y="1025237"/>
            <a:ext cx="5614443" cy="46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789965" y="0"/>
            <a:ext cx="7138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Attività: Carta d’Identità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05187" y="304800"/>
            <a:ext cx="94864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6000" b="1" cap="none" spc="0" dirty="0" smtClean="0">
                <a:ln/>
                <a:solidFill>
                  <a:schemeClr val="accent4"/>
                </a:solidFill>
                <a:effectLst/>
              </a:rPr>
              <a:t>2 SEGRETI </a:t>
            </a:r>
          </a:p>
          <a:p>
            <a:pPr algn="ctr"/>
            <a:r>
              <a:rPr lang="it-IT" sz="6000" b="1" cap="none" spc="0" dirty="0" smtClean="0">
                <a:ln/>
                <a:solidFill>
                  <a:schemeClr val="accent4"/>
                </a:solidFill>
                <a:effectLst/>
              </a:rPr>
              <a:t>PER PARLARE BENE ITALIANO</a:t>
            </a:r>
            <a:endParaRPr lang="it-IT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Risultati immagini per sorr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0" y="3116972"/>
            <a:ext cx="5150463" cy="3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52591" y="213253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it-IT" sz="3200" b="1" dirty="0" smtClean="0"/>
              <a:t>SORRISO</a:t>
            </a:r>
          </a:p>
          <a:p>
            <a:pPr algn="ctr"/>
            <a:r>
              <a:rPr lang="it-IT" sz="3200" b="1" dirty="0" smtClean="0"/>
              <a:t>APRIRE LA BOCCA</a:t>
            </a:r>
            <a:endParaRPr lang="it-IT" sz="3200" b="1" dirty="0"/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79" y="3081842"/>
            <a:ext cx="3893127" cy="37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492116" y="2232452"/>
            <a:ext cx="475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2</a:t>
            </a:r>
            <a:r>
              <a:rPr lang="it-IT" sz="3200" b="1" dirty="0" smtClean="0"/>
              <a:t>. GESTI</a:t>
            </a:r>
          </a:p>
          <a:p>
            <a:pPr algn="ctr"/>
            <a:r>
              <a:rPr lang="it-IT" sz="1600" dirty="0">
                <a:hlinkClick r:id="rId4"/>
              </a:rPr>
              <a:t>https://www.youtube.com/watch?v=MWG-aCLx1h0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1165" y="1441569"/>
            <a:ext cx="6123708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Buono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 -  Вкусно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Perfetto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-  Отлично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via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-  Вали отсюда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dici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- Что? Что ты говоришь?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ne frego!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пофиг</a:t>
            </a:r>
            <a:r>
              <a:rPr lang="it-IT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fame! –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 хочу есть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51964" y="1441569"/>
            <a:ext cx="4752109" cy="413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Boh! Non lo so!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знаю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 matto?? -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тупой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Così così! - </a:t>
            </a:r>
            <a:r>
              <a:rPr lang="it-IT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Finito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-  Не более того!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Andiamo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- Пойдём 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Mangiare. - </a:t>
            </a:r>
            <a:r>
              <a:rPr lang="it-IT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Кушать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10691" y="314105"/>
            <a:ext cx="762478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Сочетайте итальянскую фразу с жестом</a:t>
            </a:r>
            <a:endParaRPr lang="it-IT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79846" y="124692"/>
            <a:ext cx="889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Proviamo a parlare con i gesti!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9382" y="1048022"/>
            <a:ext cx="5860473" cy="50167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4000" dirty="0" smtClean="0"/>
              <a:t>Ciao! Come stai?</a:t>
            </a:r>
          </a:p>
          <a:p>
            <a:pPr marL="285750" indent="-285750">
              <a:buFontTx/>
              <a:buChar char="-"/>
            </a:pPr>
            <a:r>
              <a:rPr lang="it-IT" sz="4000" dirty="0" smtClean="0"/>
              <a:t>Buongiorno! Bene, grazie! Tu?</a:t>
            </a:r>
          </a:p>
          <a:p>
            <a:pPr marL="285750" indent="-285750">
              <a:buFontTx/>
              <a:buChar char="-"/>
            </a:pPr>
            <a:r>
              <a:rPr lang="it-IT" sz="4000" dirty="0" smtClean="0"/>
              <a:t>Così così, </a:t>
            </a:r>
            <a:r>
              <a:rPr lang="it-IT" sz="4000" dirty="0"/>
              <a:t>ho </a:t>
            </a:r>
            <a:r>
              <a:rPr lang="it-IT" sz="4000" dirty="0" smtClean="0"/>
              <a:t>fame! Andiamo </a:t>
            </a:r>
            <a:r>
              <a:rPr lang="it-IT" sz="4000" dirty="0"/>
              <a:t>a mangiare?</a:t>
            </a:r>
          </a:p>
          <a:p>
            <a:pPr marL="285750" indent="-285750">
              <a:buFontTx/>
              <a:buChar char="-"/>
            </a:pPr>
            <a:r>
              <a:rPr lang="it-IT" sz="4000" dirty="0"/>
              <a:t>Sì! Andiamo!</a:t>
            </a:r>
          </a:p>
          <a:p>
            <a:pPr marL="285750" indent="-285750">
              <a:buFontTx/>
              <a:buChar char="-"/>
            </a:pPr>
            <a:r>
              <a:rPr lang="it-IT" sz="4000" dirty="0"/>
              <a:t>La pizza qui è buona!</a:t>
            </a:r>
          </a:p>
          <a:p>
            <a:pPr marL="285750" indent="-285750">
              <a:buFontTx/>
              <a:buChar char="-"/>
            </a:pPr>
            <a:r>
              <a:rPr lang="it-IT" sz="4000" dirty="0"/>
              <a:t>Perfetto</a:t>
            </a:r>
            <a:r>
              <a:rPr lang="it-IT" sz="4000" dirty="0" smtClean="0"/>
              <a:t>!!</a:t>
            </a:r>
            <a:endParaRPr lang="it-IT" sz="4000" dirty="0"/>
          </a:p>
        </p:txBody>
      </p:sp>
      <p:pic>
        <p:nvPicPr>
          <p:cNvPr id="3074" name="Picture 2" descr="Risultati immagini per come stai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39" y="988327"/>
            <a:ext cx="5384352" cy="40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isultati immagini per piz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29" y="4096668"/>
            <a:ext cx="2475345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sultati immagini per due persone che parl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99" y="3891618"/>
            <a:ext cx="2855546" cy="28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43601" y="2802165"/>
            <a:ext cx="1010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Quali parole in italiano conoscete?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Risultati immagini per buongiorn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195">
            <a:off x="346424" y="295726"/>
            <a:ext cx="2684607" cy="28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maf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24" y="3994256"/>
            <a:ext cx="3474385" cy="19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pizza scrit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8" y="3567985"/>
            <a:ext cx="2352098" cy="29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piz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960">
            <a:off x="2704811" y="4396397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84" y="102898"/>
            <a:ext cx="6369916" cy="22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ci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56" y="270482"/>
            <a:ext cx="2242918" cy="23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isultati immagini per espress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656">
            <a:off x="5149912" y="3858592"/>
            <a:ext cx="3106855" cy="20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Снимок экрана 2016-08-18 в 22.06.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654" y="591714"/>
            <a:ext cx="8575963" cy="187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29490" y="3299844"/>
            <a:ext cx="11402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Open Sans"/>
                <a:ea typeface="Calibri" panose="020F0502020204030204" pitchFamily="34" charset="0"/>
              </a:rPr>
              <a:t>В итальянском и русском очень много похожих слов, по происхождению, а поэтому их запомнить проще всего. </a:t>
            </a:r>
            <a:endParaRPr lang="it-IT" sz="3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23709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304</Words>
  <Application>Microsoft Office PowerPoint</Application>
  <PresentationFormat>Widescreen</PresentationFormat>
  <Paragraphs>89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Open Sans</vt:lpstr>
      <vt:lpstr>Times New Roman</vt:lpstr>
      <vt:lpstr>zonapro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73</cp:revision>
  <dcterms:created xsi:type="dcterms:W3CDTF">2018-02-16T08:48:26Z</dcterms:created>
  <dcterms:modified xsi:type="dcterms:W3CDTF">2018-04-13T12:57:21Z</dcterms:modified>
</cp:coreProperties>
</file>